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6"/>
  </p:notesMasterIdLst>
  <p:sldIdLst>
    <p:sldId id="3825" r:id="rId5"/>
    <p:sldId id="3852" r:id="rId6"/>
    <p:sldId id="3827" r:id="rId7"/>
    <p:sldId id="3835" r:id="rId8"/>
    <p:sldId id="3836" r:id="rId9"/>
    <p:sldId id="3837" r:id="rId10"/>
    <p:sldId id="3838" r:id="rId11"/>
    <p:sldId id="3840" r:id="rId12"/>
    <p:sldId id="3843" r:id="rId13"/>
    <p:sldId id="3847" r:id="rId14"/>
    <p:sldId id="3841" r:id="rId15"/>
    <p:sldId id="3844" r:id="rId16"/>
    <p:sldId id="3845" r:id="rId17"/>
    <p:sldId id="3849" r:id="rId18"/>
    <p:sldId id="3850" r:id="rId19"/>
    <p:sldId id="3851" r:id="rId20"/>
    <p:sldId id="3848" r:id="rId21"/>
    <p:sldId id="3839" r:id="rId22"/>
    <p:sldId id="3846" r:id="rId23"/>
    <p:sldId id="269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44" y="13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5/8/2022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lip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compvis.github.io/taming-transformer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hyperlink" Target="https://ljvmiranda921.github.io/notebook/2021/08/08/clip-vqgan/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microsoft.com/office/2007/relationships/media" Target="../media/media3.mp4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20.png"/><Relationship Id="rId5" Type="http://schemas.microsoft.com/office/2007/relationships/media" Target="../media/media4.mp4"/><Relationship Id="rId10" Type="http://schemas.openxmlformats.org/officeDocument/2006/relationships/image" Target="../media/image19.png"/><Relationship Id="rId4" Type="http://schemas.openxmlformats.org/officeDocument/2006/relationships/video" Target="../media/media3.mp4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vnreddy60/Image-Generation-GANs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umkc.edu/hack-a-roo/spring-2022-cs-data-science-it-track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Image Generation from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613109"/>
            <a:ext cx="6592824" cy="41955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Team: Beta Learners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C1172-694A-469A-BD14-1D5E46F7A7B3}"/>
              </a:ext>
            </a:extLst>
          </p:cNvPr>
          <p:cNvSpPr txBox="1"/>
          <p:nvPr/>
        </p:nvSpPr>
        <p:spPr>
          <a:xfrm>
            <a:off x="1282788" y="2908393"/>
            <a:ext cx="30984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i="0" dirty="0">
              <a:solidFill>
                <a:srgbClr val="000000"/>
              </a:solidFill>
              <a:effectLst/>
              <a:latin typeface="var( --e-global-typography-primary-font-family )"/>
            </a:endParaRPr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D84518-0BAF-45F1-AC27-8E9AD334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40" y="237506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EF6A3-19CF-4679-89E7-1810EDA2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DAB8-2037-46DF-BC48-B0B36578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f Yuo're Albe To Raed Tihs, You Might Have Typoglycemia - Dictionary.com">
            <a:extLst>
              <a:ext uri="{FF2B5EF4-FFF2-40B4-BE49-F238E27FC236}">
                <a16:creationId xmlns:a16="http://schemas.microsoft.com/office/drawing/2014/main" id="{0F2FD68B-EDAB-41E2-9386-F39D7F6F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94" y="512815"/>
            <a:ext cx="8869513" cy="620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201">
            <a:extLst>
              <a:ext uri="{FF2B5EF4-FFF2-40B4-BE49-F238E27FC236}">
                <a16:creationId xmlns:a16="http://schemas.microsoft.com/office/drawing/2014/main" id="{8C9A4184-610D-4C9D-AA05-CE5A9A9A3C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8777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8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B0F7-A377-4B8B-8497-FEC45836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400" u="sng" dirty="0"/>
              <a:t>Model 2: </a:t>
            </a:r>
            <a:r>
              <a:rPr lang="en-IN" sz="3400" dirty="0"/>
              <a:t>Context-based Image Generation from VQ-GAN and CLIP.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BBDCF-F551-41C2-ACAB-44E1BDFF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756807"/>
            <a:ext cx="9829800" cy="3859742"/>
          </a:xfrm>
        </p:spPr>
        <p:txBody>
          <a:bodyPr>
            <a:normAutofit/>
          </a:bodyPr>
          <a:lstStyle/>
          <a:p>
            <a:pPr algn="just"/>
            <a:r>
              <a:rPr lang="en-US" sz="1200" b="0" i="0" u="sng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VQ - GAN</a:t>
            </a:r>
            <a:r>
              <a:rPr lang="en-US" sz="1200" b="0" i="0" dirty="0">
                <a:effectLst/>
              </a:rPr>
              <a:t> is a generative adversarial neural network that is good at generating images that look like others (but not from a prompt)</a:t>
            </a:r>
          </a:p>
          <a:p>
            <a:pPr algn="just"/>
            <a:r>
              <a:rPr lang="en-US" sz="1200" b="0" i="0" u="sng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CLIP</a:t>
            </a:r>
            <a:r>
              <a:rPr lang="en-US" sz="1200" b="0" i="0" dirty="0">
                <a:effectLst/>
              </a:rPr>
              <a:t> is another neural network that can determine how well a caption (or prompt) matches an image.</a:t>
            </a:r>
          </a:p>
          <a:p>
            <a:pPr algn="just"/>
            <a:endParaRPr lang="en-IN" sz="1600" dirty="0"/>
          </a:p>
          <a:p>
            <a:pPr algn="just"/>
            <a:endParaRPr lang="en-IN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4FDAD-8D68-498D-842B-3F5A16AD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D691C0-E368-4EB2-9FF9-4D6A0C55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483" y="2691490"/>
            <a:ext cx="3593956" cy="381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8D52A9-5F4F-4FB1-8374-BED4E2F2137D}"/>
              </a:ext>
            </a:extLst>
          </p:cNvPr>
          <p:cNvSpPr txBox="1"/>
          <p:nvPr/>
        </p:nvSpPr>
        <p:spPr>
          <a:xfrm>
            <a:off x="659080" y="6422469"/>
            <a:ext cx="878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Images Source: </a:t>
            </a:r>
            <a:r>
              <a:rPr lang="en-IN" sz="1400" dirty="0">
                <a:hlinkClick r:id="rId5"/>
              </a:rPr>
              <a:t>https://ljvmiranda921.github.io/notebook/2021/08/08/clip-vqgan/</a:t>
            </a:r>
            <a:r>
              <a:rPr lang="en-IN" sz="1400" dirty="0"/>
              <a:t> 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A61520-D17B-4C97-A359-01B4842DE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1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4629DBA-6D15-4FE4-90A6-033389BE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33" y="2691490"/>
            <a:ext cx="6575611" cy="373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62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5FBD-9D72-47A7-865C-99378530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Generated Images from Model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4275-F84F-4F4D-9A69-C3A41C451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Input: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687E1-9B8E-4C03-82B0-341D8ABF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C941C-4E25-4E2D-A35D-C417160C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19639"/>
            <a:ext cx="10503552" cy="393671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2A03402-45AD-4857-B4E8-1C1BD02E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1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93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8A2B-1D52-46D9-870E-C08EBA3E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After only 100 Iterations….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FDB0BF-284F-4A20-BCF8-B89F83CA3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9091" y="1572550"/>
            <a:ext cx="2845189" cy="514892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7EE83-08F6-41E7-A9C5-4BDCDD97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download">
            <a:hlinkClick r:id="" action="ppaction://media"/>
            <a:extLst>
              <a:ext uri="{FF2B5EF4-FFF2-40B4-BE49-F238E27FC236}">
                <a16:creationId xmlns:a16="http://schemas.microsoft.com/office/drawing/2014/main" id="{9F862CF2-E052-4E5F-B832-305A393057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5341" y="1661984"/>
            <a:ext cx="5148924" cy="5148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272AB3-D311-4828-9B0C-A8AFF45D2B77}"/>
              </a:ext>
            </a:extLst>
          </p:cNvPr>
          <p:cNvSpPr txBox="1"/>
          <p:nvPr/>
        </p:nvSpPr>
        <p:spPr>
          <a:xfrm>
            <a:off x="6096000" y="1321356"/>
            <a:ext cx="334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Iterative Video Representation</a:t>
            </a:r>
          </a:p>
        </p:txBody>
      </p:sp>
      <p:pic>
        <p:nvPicPr>
          <p:cNvPr id="7" name="Graphic 201">
            <a:extLst>
              <a:ext uri="{FF2B5EF4-FFF2-40B4-BE49-F238E27FC236}">
                <a16:creationId xmlns:a16="http://schemas.microsoft.com/office/drawing/2014/main" id="{A051F090-FA4A-4B3C-8097-FE8A000C7DD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4830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AB5E0-804D-45CF-94A5-6C367D361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70" y="136525"/>
            <a:ext cx="10515600" cy="1325563"/>
          </a:xfrm>
        </p:spPr>
        <p:txBody>
          <a:bodyPr/>
          <a:lstStyle/>
          <a:p>
            <a:r>
              <a:rPr lang="en-IN" dirty="0"/>
              <a:t>UI – Main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3291B-B97C-409C-BBE5-1F5E30D6C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B0767-3121-4E51-A91B-661E8A6E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35AF112-0B8E-4468-91B1-FE4A371B298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282700"/>
            <a:ext cx="10515600" cy="50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phic 201">
            <a:extLst>
              <a:ext uri="{FF2B5EF4-FFF2-40B4-BE49-F238E27FC236}">
                <a16:creationId xmlns:a16="http://schemas.microsoft.com/office/drawing/2014/main" id="{6F027B6E-3932-4019-B820-E05682628CB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4830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1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14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407C9FC5-0C1E-42A8-97E6-F940775A0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E19E2-A213-4F34-93E5-BB3EFE0D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218281"/>
            <a:ext cx="4265007" cy="1885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Generator VQ-GAN and CLIP Interface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4DD682-6A2D-473C-ADFF-08BB3251D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581" y="678145"/>
            <a:ext cx="9662985" cy="3287267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</p:spPr>
      </p:pic>
      <p:sp>
        <p:nvSpPr>
          <p:cNvPr id="25" name="Oval 18">
            <a:extLst>
              <a:ext uri="{FF2B5EF4-FFF2-40B4-BE49-F238E27FC236}">
                <a16:creationId xmlns:a16="http://schemas.microsoft.com/office/drawing/2014/main" id="{9EE371B4-A1D9-4EFE-8FE1-00049583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17" y="421828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E19C174-9C7C-461E-970B-43201990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295432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C415E-6EB5-4AB0-B6DA-4A342284A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C035C-BC56-47E6-B080-C11C2031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FC7C-5AFD-43C7-9D59-BB21F646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" name="Graphic 201">
            <a:extLst>
              <a:ext uri="{FF2B5EF4-FFF2-40B4-BE49-F238E27FC236}">
                <a16:creationId xmlns:a16="http://schemas.microsoft.com/office/drawing/2014/main" id="{0EB18F55-6CE2-4AE3-9737-B8C6BADB259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4830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5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7C9FC5-0C1E-42A8-97E6-F940775A0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4F78D-7018-44D1-A3E5-F9CF455C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218281"/>
            <a:ext cx="4265007" cy="1885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Generator VQ-GAN and CLIP Interface - Output</a:t>
            </a:r>
          </a:p>
        </p:txBody>
      </p:sp>
      <p:pic>
        <p:nvPicPr>
          <p:cNvPr id="10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EB176F2C-DEDF-45C6-8625-E904B3E7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408" y="136525"/>
            <a:ext cx="8336867" cy="3855801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EE371B4-A1D9-4EFE-8FE1-00049583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17" y="421828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E19C174-9C7C-461E-970B-43201990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295432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09A4F-D828-406B-ADFE-C9D81BA4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Graphic 201">
            <a:extLst>
              <a:ext uri="{FF2B5EF4-FFF2-40B4-BE49-F238E27FC236}">
                <a16:creationId xmlns:a16="http://schemas.microsoft.com/office/drawing/2014/main" id="{0D1EE0D4-1B7B-4C57-A957-3C6F3A7F9B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4830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9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5EB7-9001-4272-90F2-FB8891C6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Various Outputs</a:t>
            </a:r>
          </a:p>
        </p:txBody>
      </p:sp>
      <p:pic>
        <p:nvPicPr>
          <p:cNvPr id="8" name="Content Placeholder 7" descr="A picture containing text, person, crowd&#10;&#10;Description automatically generated">
            <a:extLst>
              <a:ext uri="{FF2B5EF4-FFF2-40B4-BE49-F238E27FC236}">
                <a16:creationId xmlns:a16="http://schemas.microsoft.com/office/drawing/2014/main" id="{E49049E9-6492-4C8A-A9DF-B3A5FC21D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514600" y="3469087"/>
            <a:ext cx="3048000" cy="16764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6E8D2-54B9-4550-9C36-6FB84CC1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A picture containing sky, outdoor, colorful, day&#10;&#10;Description automatically generated">
            <a:extLst>
              <a:ext uri="{FF2B5EF4-FFF2-40B4-BE49-F238E27FC236}">
                <a16:creationId xmlns:a16="http://schemas.microsoft.com/office/drawing/2014/main" id="{EAB5ACC6-3E8E-4C19-B4D7-D949E1285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524" y="1775701"/>
            <a:ext cx="1371600" cy="1371600"/>
          </a:xfrm>
          <a:prstGeom prst="rect">
            <a:avLst/>
          </a:prstGeom>
        </p:spPr>
      </p:pic>
      <p:pic>
        <p:nvPicPr>
          <p:cNvPr id="12" name="Picture 11" descr="A picture containing aircraft, colorful&#10;&#10;Description automatically generated">
            <a:extLst>
              <a:ext uri="{FF2B5EF4-FFF2-40B4-BE49-F238E27FC236}">
                <a16:creationId xmlns:a16="http://schemas.microsoft.com/office/drawing/2014/main" id="{B2260ED7-E3F0-4AB3-8E25-51E2F035C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476" y="1793404"/>
            <a:ext cx="1371600" cy="1371600"/>
          </a:xfrm>
          <a:prstGeom prst="rect">
            <a:avLst/>
          </a:prstGeom>
        </p:spPr>
      </p:pic>
      <p:pic>
        <p:nvPicPr>
          <p:cNvPr id="13" name="download (1)">
            <a:hlinkClick r:id="" action="ppaction://media"/>
            <a:extLst>
              <a:ext uri="{FF2B5EF4-FFF2-40B4-BE49-F238E27FC236}">
                <a16:creationId xmlns:a16="http://schemas.microsoft.com/office/drawing/2014/main" id="{EBB7CEC4-520F-4179-A883-AE81E9B3E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95600" y="1775701"/>
            <a:ext cx="1371600" cy="1371600"/>
          </a:xfrm>
          <a:prstGeom prst="rect">
            <a:avLst/>
          </a:prstGeom>
        </p:spPr>
      </p:pic>
      <p:pic>
        <p:nvPicPr>
          <p:cNvPr id="14" name="download (2)">
            <a:hlinkClick r:id="" action="ppaction://media"/>
            <a:extLst>
              <a:ext uri="{FF2B5EF4-FFF2-40B4-BE49-F238E27FC236}">
                <a16:creationId xmlns:a16="http://schemas.microsoft.com/office/drawing/2014/main" id="{090C3859-0D2C-48AA-A936-7C0FCD5934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53400" y="1775701"/>
            <a:ext cx="1371600" cy="1371600"/>
          </a:xfrm>
          <a:prstGeom prst="rect">
            <a:avLst/>
          </a:prstGeom>
        </p:spPr>
      </p:pic>
      <p:pic>
        <p:nvPicPr>
          <p:cNvPr id="15" name="download">
            <a:hlinkClick r:id="" action="ppaction://media"/>
            <a:extLst>
              <a:ext uri="{FF2B5EF4-FFF2-40B4-BE49-F238E27FC236}">
                <a16:creationId xmlns:a16="http://schemas.microsoft.com/office/drawing/2014/main" id="{C4F18178-CCD2-4D2A-B429-9CFF1F19D57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85851" y="3469087"/>
            <a:ext cx="3048000" cy="1676400"/>
          </a:xfrm>
          <a:prstGeom prst="rect">
            <a:avLst/>
          </a:prstGeom>
        </p:spPr>
      </p:pic>
      <p:pic>
        <p:nvPicPr>
          <p:cNvPr id="16" name="Graphic 201">
            <a:extLst>
              <a:ext uri="{FF2B5EF4-FFF2-40B4-BE49-F238E27FC236}">
                <a16:creationId xmlns:a16="http://schemas.microsoft.com/office/drawing/2014/main" id="{BA43E165-8F31-4F1F-9D92-EBC64AD14E1F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4830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7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4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67CE-0155-4797-8C00-BC851DF3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5D181-450E-44CF-9B35-026BB1F7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553" y="1690688"/>
            <a:ext cx="8134753" cy="5322981"/>
          </a:xfrm>
        </p:spPr>
        <p:txBody>
          <a:bodyPr>
            <a:normAutofit/>
          </a:bodyPr>
          <a:lstStyle/>
          <a:p>
            <a:pPr algn="just"/>
            <a:r>
              <a:rPr lang="en-IN" sz="2000" b="1" u="sng" dirty="0"/>
              <a:t>Dataset</a:t>
            </a:r>
            <a:r>
              <a:rPr lang="en-IN" sz="2000" dirty="0"/>
              <a:t>: </a:t>
            </a:r>
          </a:p>
          <a:p>
            <a:pPr lvl="1" algn="just"/>
            <a:r>
              <a:rPr lang="en-IN" sz="1600" dirty="0"/>
              <a:t>CelebA Dataset</a:t>
            </a:r>
          </a:p>
          <a:p>
            <a:pPr lvl="1" algn="just"/>
            <a:r>
              <a:rPr lang="en-IN" sz="1600" dirty="0"/>
              <a:t>ImageNet Weights (Only)</a:t>
            </a:r>
          </a:p>
          <a:p>
            <a:pPr algn="just"/>
            <a:r>
              <a:rPr lang="en-IN" sz="2000" b="1" u="sng" dirty="0"/>
              <a:t>Environment</a:t>
            </a:r>
            <a:r>
              <a:rPr lang="en-IN" sz="2000" dirty="0"/>
              <a:t>: </a:t>
            </a:r>
          </a:p>
          <a:p>
            <a:pPr lvl="1" algn="just"/>
            <a:r>
              <a:rPr lang="en-IN" sz="1600" dirty="0"/>
              <a:t>Google</a:t>
            </a:r>
            <a:r>
              <a:rPr lang="en-IN" sz="1600" b="1" dirty="0"/>
              <a:t> </a:t>
            </a:r>
            <a:r>
              <a:rPr lang="en-IN" sz="1600" dirty="0"/>
              <a:t>Colab</a:t>
            </a:r>
            <a:r>
              <a:rPr lang="en-IN" sz="1600" b="1" dirty="0"/>
              <a:t> </a:t>
            </a:r>
            <a:r>
              <a:rPr lang="en-IN" sz="1600" dirty="0"/>
              <a:t>(Google Collaborative Research Environment for Deep Learning)</a:t>
            </a:r>
          </a:p>
          <a:p>
            <a:pPr algn="just"/>
            <a:r>
              <a:rPr lang="en-IN" sz="2000" b="1" u="sng" dirty="0"/>
              <a:t>Framework</a:t>
            </a:r>
            <a:r>
              <a:rPr lang="en-IN" sz="2000" dirty="0"/>
              <a:t>:</a:t>
            </a:r>
          </a:p>
          <a:p>
            <a:pPr lvl="1" algn="just"/>
            <a:r>
              <a:rPr lang="en-IN" sz="1600" dirty="0"/>
              <a:t>PyTorch: </a:t>
            </a:r>
            <a:r>
              <a:rPr lang="en-US" sz="1600" dirty="0"/>
              <a:t>Open-source machine learning framework based on the Torch library, used for applications such as computer vision and natural language processing, primarily developed by Facebook's AI Research lab.</a:t>
            </a:r>
          </a:p>
          <a:p>
            <a:pPr lvl="1" algn="just"/>
            <a:r>
              <a:rPr lang="en-US" sz="1600" dirty="0"/>
              <a:t>Gradio and Angular for UI</a:t>
            </a:r>
            <a:endParaRPr lang="en-IN" sz="1600" dirty="0"/>
          </a:p>
          <a:p>
            <a:pPr algn="just"/>
            <a:r>
              <a:rPr lang="en-IN" sz="2000" b="1" u="sng" dirty="0"/>
              <a:t>Language</a:t>
            </a:r>
            <a:r>
              <a:rPr lang="en-IN" sz="2000" dirty="0"/>
              <a:t>:  </a:t>
            </a:r>
          </a:p>
          <a:p>
            <a:pPr lvl="1" algn="just"/>
            <a:r>
              <a:rPr lang="en-IN" sz="1600" dirty="0"/>
              <a:t>Python</a:t>
            </a:r>
          </a:p>
          <a:p>
            <a:pPr lvl="1" algn="just"/>
            <a:endParaRPr lang="en-IN" sz="1600" dirty="0"/>
          </a:p>
          <a:p>
            <a:pPr marL="457200" lvl="1" indent="0" algn="just">
              <a:buNone/>
            </a:pPr>
            <a:r>
              <a:rPr lang="en-IN" sz="1600" dirty="0"/>
              <a:t>Github Link: </a:t>
            </a:r>
            <a:r>
              <a:rPr lang="en-IN" sz="1600" dirty="0">
                <a:hlinkClick r:id="rId2"/>
              </a:rPr>
              <a:t>https://github.com/vnreddy60/Image-Generation-GANs</a:t>
            </a:r>
            <a:r>
              <a:rPr lang="en-IN" sz="1600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F0C60-C6CB-4997-9F48-C40AD384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4D6BC8-F0B4-4B58-8181-AA59E20EB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1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88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7DEA-38D7-4CAC-8C77-9F418EA9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8051B-EBD2-4EA1-AB5F-500E5A864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IN" sz="2000" dirty="0"/>
              <a:t>Both Models showed the art type image generation with realistic features.</a:t>
            </a:r>
          </a:p>
          <a:p>
            <a:pPr algn="just">
              <a:lnSpc>
                <a:spcPct val="150000"/>
              </a:lnSpc>
            </a:pPr>
            <a:r>
              <a:rPr lang="en-IN" sz="2000" dirty="0"/>
              <a:t>Due to limited computation usage of GPU, the models are trained for a limited time.</a:t>
            </a:r>
          </a:p>
          <a:p>
            <a:pPr algn="just">
              <a:lnSpc>
                <a:spcPct val="150000"/>
              </a:lnSpc>
            </a:pPr>
            <a:r>
              <a:rPr lang="en-IN" sz="2000" dirty="0"/>
              <a:t>The models can be further improved by increasing the training time. This is an iterative process. Which is a scheduled task running in the background based on the loss percentage of the model generation.</a:t>
            </a:r>
          </a:p>
          <a:p>
            <a:pPr algn="just">
              <a:lnSpc>
                <a:spcPct val="150000"/>
              </a:lnSpc>
            </a:pPr>
            <a:r>
              <a:rPr lang="en-IN" sz="2000" dirty="0"/>
              <a:t>Model will be deployed with FastAPI and enable the user interface at a later stage of the implementation for commercial grade usage.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FE11A-1D73-47E9-9D18-F4882CD1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C2A2B67-01E9-4470-8BDC-2917F1DC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1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03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Placeholder 9" descr="A group of people standing in front of a projector screen&#10;&#10;Description automatically generated">
            <a:extLst>
              <a:ext uri="{FF2B5EF4-FFF2-40B4-BE49-F238E27FC236}">
                <a16:creationId xmlns:a16="http://schemas.microsoft.com/office/drawing/2014/main" id="{3A15F218-2511-44E6-BDDF-52D8A73ED7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12454" b="12454"/>
          <a:stretch/>
        </p:blipFill>
        <p:spPr>
          <a:xfrm>
            <a:off x="20" y="-8467"/>
            <a:ext cx="12191980" cy="68664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432DAE5-E702-4B87-882B-3AAE80ED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</a:t>
            </a:r>
            <a:r>
              <a:rPr lang="en-US" kern="1200" baseline="30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Runner up in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HACK-A-ROO SPRING 2022</a:t>
            </a:r>
            <a:br>
              <a:rPr lang="en-US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304254-2B4C-451D-B6E1-7845C178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569" y="2560309"/>
            <a:ext cx="6311910" cy="357668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hlinkClick r:id="rId3"/>
              </a:rPr>
              <a:t>https://info.umkc.edu/hack-a-roo/spring-2022-cs-data-science-it-track/</a:t>
            </a:r>
            <a:endParaRPr lang="en-US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F2C644-3BA3-4129-A12B-ACFE75A4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7E5324C-1938-46B5-98CB-3CF44938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40" y="237506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943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CA86-D1E8-4434-B7F3-004C9D5BE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704" y="2043308"/>
            <a:ext cx="2536213" cy="1327109"/>
          </a:xfrm>
        </p:spPr>
        <p:txBody>
          <a:bodyPr>
            <a:normAutofit fontScale="90000"/>
          </a:bodyPr>
          <a:lstStyle/>
          <a:p>
            <a:r>
              <a:rPr lang="en-IN" sz="7200" dirty="0">
                <a:latin typeface="French Script MT" panose="03020402040607040605" pitchFamily="66" charset="0"/>
              </a:rPr>
              <a:t>Questions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C2F6E-1895-4020-9CDE-AB46F6FF3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72" y="1911348"/>
            <a:ext cx="5936652" cy="3859213"/>
          </a:xfrm>
        </p:spPr>
      </p:pic>
      <p:pic>
        <p:nvPicPr>
          <p:cNvPr id="6" name="Graphic 201">
            <a:extLst>
              <a:ext uri="{FF2B5EF4-FFF2-40B4-BE49-F238E27FC236}">
                <a16:creationId xmlns:a16="http://schemas.microsoft.com/office/drawing/2014/main" id="{6E006D0A-831A-44A6-B83E-DF627D0F0B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4830" cy="56769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AFF203D-F042-4959-BA5E-73769251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2022                 CS 5542 Big Data Analytics &amp; Apps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8C878D-F92F-4C77-889D-4ED9B88E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691C-8703-4AD4-972F-0EA5E10C31A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12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2347-DAA6-4D48-998A-7A452224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97E-2BA1-4C3F-977B-1B7EFACFD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2541320"/>
            <a:ext cx="9829800" cy="3229518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IN" sz="6000" b="1" dirty="0">
                <a:latin typeface="Bradley Hand ITC" panose="03070402050302030203" pitchFamily="66" charset="0"/>
              </a:rPr>
              <a:t>Thank you !!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IN" sz="6000" b="1" dirty="0">
                <a:latin typeface="Bradley Hand ITC" panose="03070402050302030203" pitchFamily="66" charset="0"/>
              </a:rPr>
              <a:t>Professor and my Team mates for continued support and motivation for this project</a:t>
            </a:r>
          </a:p>
        </p:txBody>
      </p:sp>
      <p:pic>
        <p:nvPicPr>
          <p:cNvPr id="4" name="Graphic 201">
            <a:extLst>
              <a:ext uri="{FF2B5EF4-FFF2-40B4-BE49-F238E27FC236}">
                <a16:creationId xmlns:a16="http://schemas.microsoft.com/office/drawing/2014/main" id="{1C7BBCC5-8219-4A55-B915-505628BABE9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4830" cy="5676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A05FA-6556-43FA-B8B1-B2DBA9A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691C-8703-4AD4-972F-0EA5E10C31A9}" type="slidenum">
              <a:rPr lang="en-IN" smtClean="0"/>
              <a:t>21</a:t>
            </a:fld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AE56F1-3E35-4C88-A477-4C5E61D28D5E}"/>
              </a:ext>
            </a:extLst>
          </p:cNvPr>
          <p:cNvSpPr txBox="1">
            <a:spLocks/>
          </p:cNvSpPr>
          <p:nvPr/>
        </p:nvSpPr>
        <p:spPr>
          <a:xfrm>
            <a:off x="9669042" y="5238627"/>
            <a:ext cx="2522957" cy="1551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/>
              <a:t>Team: Beat Learners</a:t>
            </a:r>
            <a:endParaRPr lang="en-US" sz="1000" dirty="0"/>
          </a:p>
          <a:p>
            <a:pPr marL="342900" indent="-342900"/>
            <a:r>
              <a:rPr lang="en-IN" sz="1000" dirty="0">
                <a:solidFill>
                  <a:srgbClr val="000000"/>
                </a:solidFill>
              </a:rPr>
              <a:t>Vinay Reddy Kalluri </a:t>
            </a:r>
            <a:endParaRPr lang="fi-FI" sz="1000" dirty="0">
              <a:solidFill>
                <a:srgbClr val="000000"/>
              </a:solidFill>
            </a:endParaRPr>
          </a:p>
          <a:p>
            <a:pPr marL="342900" indent="-342900"/>
            <a:r>
              <a:rPr lang="fi-FI" sz="1000" dirty="0">
                <a:solidFill>
                  <a:srgbClr val="000000"/>
                </a:solidFill>
              </a:rPr>
              <a:t>Muni Kanaka Sri Shalini Chintam </a:t>
            </a:r>
          </a:p>
          <a:p>
            <a:pPr marL="342900" indent="-342900"/>
            <a:r>
              <a:rPr lang="en-IN" sz="1000" dirty="0">
                <a:solidFill>
                  <a:srgbClr val="000000"/>
                </a:solidFill>
              </a:rPr>
              <a:t>Karthik Yanagandula </a:t>
            </a:r>
          </a:p>
          <a:p>
            <a:pPr marL="342900" indent="-342900"/>
            <a:r>
              <a:rPr lang="en-IN" sz="1000" dirty="0">
                <a:solidFill>
                  <a:srgbClr val="000000"/>
                </a:solidFill>
              </a:rPr>
              <a:t>Gayathri Garikapati 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IN" sz="1000" dirty="0">
              <a:solidFill>
                <a:srgbClr val="000000"/>
              </a:solidFill>
            </a:endParaRPr>
          </a:p>
          <a:p>
            <a:r>
              <a:rPr lang="en-IN" sz="1000" dirty="0">
                <a:solidFill>
                  <a:srgbClr val="000000"/>
                </a:solidFill>
              </a:rPr>
              <a:t> 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9330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25" y="731915"/>
            <a:ext cx="5806440" cy="132588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190996"/>
            <a:ext cx="6449133" cy="3215275"/>
          </a:xfrm>
        </p:spPr>
        <p:txBody>
          <a:bodyPr>
            <a:normAutofit fontScale="85000"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To generate images from generative adversarial networks by training with a deep learning model with different types of datasets is challenging without the context of the images.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To develop a deep learning model to use available computer hardware to make the most realistic image possible within the specified time, funding, and skillset at commercial grade.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FFA14D-68F6-4D08-B071-A63E2CC254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F356F1-E7DB-4BC6-932E-81DC29ABA6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100" name="Picture 4" descr="What is AI">
            <a:extLst>
              <a:ext uri="{FF2B5EF4-FFF2-40B4-BE49-F238E27FC236}">
                <a16:creationId xmlns:a16="http://schemas.microsoft.com/office/drawing/2014/main" id="{B55B1FBE-A032-4992-A385-5EEDAC9C5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79" y="2195478"/>
            <a:ext cx="4120569" cy="23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11F0535-C965-4F19-91A9-426569D3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7" y="0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26B7-242E-4F3C-9E2D-7B584A6C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318016" cy="1325563"/>
          </a:xfrm>
        </p:spPr>
        <p:txBody>
          <a:bodyPr>
            <a:noAutofit/>
          </a:bodyPr>
          <a:lstStyle/>
          <a:p>
            <a:r>
              <a:rPr lang="en-IN" sz="3200" u="sng" dirty="0"/>
              <a:t>Image Generation using </a:t>
            </a:r>
            <a:r>
              <a:rPr lang="en-US" sz="3200" u="sng" dirty="0"/>
              <a:t>Generative Adversarial Networks(GANs)</a:t>
            </a:r>
            <a:br>
              <a:rPr lang="en-US" sz="3200" u="sng" dirty="0"/>
            </a:br>
            <a:endParaRPr lang="en-IN" sz="32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D58F5-6B5C-4A95-837E-6EAD9410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61247"/>
            <a:ext cx="9744634" cy="489510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Avenir Next LT Pro (Body)"/>
                <a:cs typeface="Aharoni" panose="020B0604020202020204" pitchFamily="2" charset="-79"/>
              </a:rPr>
              <a:t>Image generation is a set of techniques aimed at producing the most realistic image possible within the constraints of available computer hardware, time, funding, and skill set.</a:t>
            </a:r>
          </a:p>
          <a:p>
            <a:pPr algn="just">
              <a:lnSpc>
                <a:spcPct val="150000"/>
              </a:lnSpc>
            </a:pPr>
            <a:r>
              <a:rPr lang="en-US" sz="2000" i="0" dirty="0">
                <a:solidFill>
                  <a:srgbClr val="292929"/>
                </a:solidFill>
                <a:effectLst/>
                <a:latin typeface="Avenir Next LT Pro (Body)"/>
                <a:cs typeface="Aharoni" panose="020B0604020202020204" pitchFamily="2" charset="-79"/>
              </a:rPr>
              <a:t>Not long ago, generative arts and NFT took the world by storm.</a:t>
            </a:r>
            <a:endParaRPr lang="en-US" sz="2000" dirty="0">
              <a:latin typeface="Avenir Next LT Pro (Body)"/>
              <a:cs typeface="Aharoni" panose="020B0604020202020204" pitchFamily="2" charset="-79"/>
            </a:endParaRP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venir Next LT Pro (Body)"/>
                <a:cs typeface="Aharoni" panose="020B0604020202020204" pitchFamily="2" charset="-79"/>
              </a:rPr>
              <a:t>It is possible to generate more accurate images with AI-powered Generative Adversarial Networks.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venir Next LT Pro (Body)"/>
                <a:cs typeface="Aharoni" panose="020B0604020202020204" pitchFamily="2" charset="-79"/>
              </a:rPr>
              <a:t>Using GANs which is unsupervised learning, can generate images at scale.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venir Next LT Pro (Body)"/>
                <a:cs typeface="Aharoni" panose="020B0604020202020204" pitchFamily="2" charset="-79"/>
              </a:rPr>
              <a:t>It contains mainly two components:</a:t>
            </a:r>
          </a:p>
          <a:p>
            <a:pPr lvl="1" algn="just">
              <a:lnSpc>
                <a:spcPct val="150000"/>
              </a:lnSpc>
            </a:pPr>
            <a:r>
              <a:rPr lang="en-IN" sz="1300" b="1" i="0" dirty="0">
                <a:solidFill>
                  <a:srgbClr val="292929"/>
                </a:solidFill>
                <a:effectLst/>
                <a:latin typeface="Avenir Next LT Pro (Body)"/>
              </a:rPr>
              <a:t>Generator - Discriminator</a:t>
            </a:r>
            <a:endParaRPr lang="en-IN" sz="1300" dirty="0">
              <a:latin typeface="Avenir Next LT Pro (Body)"/>
              <a:cs typeface="Aharoni" panose="020B0604020202020204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6D37-D298-451E-9B6A-8F4EA476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3D28F33-3A47-4934-A3B5-29B3F3FE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1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82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B004-E26D-43FD-98B8-0D163905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Hack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FC26A-9680-4EA6-821A-02C032B01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512" y="1690688"/>
            <a:ext cx="9465584" cy="3859742"/>
          </a:xfrm>
        </p:spPr>
        <p:txBody>
          <a:bodyPr>
            <a:noAutofit/>
          </a:bodyPr>
          <a:lstStyle/>
          <a:p>
            <a:pPr algn="just"/>
            <a:r>
              <a:rPr lang="en-IN" sz="2000" dirty="0"/>
              <a:t>The main idea is to develop deep learning models to take the specific dataset related to images and generate similar images. Two models are designed to handle the solution: </a:t>
            </a:r>
          </a:p>
          <a:p>
            <a:pPr lvl="1" algn="just"/>
            <a:r>
              <a:rPr lang="en-IN" sz="2000" dirty="0"/>
              <a:t>Realistic than the original images without context.</a:t>
            </a:r>
          </a:p>
          <a:p>
            <a:pPr lvl="1" algn="just"/>
            <a:r>
              <a:rPr lang="en-IN" sz="2000" dirty="0"/>
              <a:t>Taking input from the user like type and context related to the image and generating the images </a:t>
            </a:r>
          </a:p>
          <a:p>
            <a:pPr algn="just"/>
            <a:r>
              <a:rPr lang="en-IN" sz="2000" dirty="0"/>
              <a:t>Both are different models as they need separate training and development.</a:t>
            </a:r>
          </a:p>
          <a:p>
            <a:pPr algn="just"/>
            <a:r>
              <a:rPr lang="en-IN" sz="2000" dirty="0"/>
              <a:t>The images generated by the system can be used by various users like:</a:t>
            </a:r>
          </a:p>
          <a:p>
            <a:pPr lvl="1" algn="just"/>
            <a:r>
              <a:rPr lang="en-IN" sz="2000" dirty="0"/>
              <a:t>Designers</a:t>
            </a:r>
          </a:p>
          <a:p>
            <a:pPr lvl="1" algn="just"/>
            <a:r>
              <a:rPr lang="en-IN" sz="2000" dirty="0"/>
              <a:t>UI/UX Designer</a:t>
            </a:r>
          </a:p>
          <a:p>
            <a:pPr lvl="1" algn="just"/>
            <a:r>
              <a:rPr lang="en-IN" sz="2000" dirty="0"/>
              <a:t>Artists</a:t>
            </a:r>
          </a:p>
          <a:p>
            <a:pPr lvl="1" algn="just"/>
            <a:r>
              <a:rPr lang="en-IN" sz="2000" dirty="0"/>
              <a:t>NFT Developers</a:t>
            </a:r>
          </a:p>
          <a:p>
            <a:pPr lvl="1" algn="just"/>
            <a:r>
              <a:rPr lang="en-IN" sz="2000" dirty="0"/>
              <a:t>Advertisement Agencies</a:t>
            </a:r>
          </a:p>
          <a:p>
            <a:pPr algn="just"/>
            <a:endParaRPr lang="en-IN" sz="2000" dirty="0"/>
          </a:p>
          <a:p>
            <a:pPr algn="just"/>
            <a:endParaRPr lang="en-IN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DEA6-CADD-415B-B5C1-5F5AA7F2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67F0016-5117-4763-9B5F-AC67C262E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1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7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C1B7-570C-465B-BAF7-1D0D67E7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Model 1</a:t>
            </a:r>
            <a:r>
              <a:rPr lang="en-IN" dirty="0"/>
              <a:t>: Deep Fake Face Image Generations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61D4B-DBD1-43A8-9CEF-26DB3B3B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B1F3C7-8A20-4F40-B5E9-7B2A419B9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08" y="1690688"/>
            <a:ext cx="10515600" cy="3859742"/>
          </a:xfrm>
        </p:spPr>
        <p:txBody>
          <a:bodyPr>
            <a:normAutofit/>
          </a:bodyPr>
          <a:lstStyle/>
          <a:p>
            <a:r>
              <a:rPr lang="en-IN" sz="2000" dirty="0"/>
              <a:t>As part of the first task generating images from a natural context is a domain-specific task. As each image is associated with a different context.</a:t>
            </a:r>
          </a:p>
          <a:p>
            <a:r>
              <a:rPr lang="en-IN" sz="2000" dirty="0"/>
              <a:t>To develop Deep Fake Face Image Generation, the system is trained to generate images based on the training from celebrities’ image data set.</a:t>
            </a:r>
          </a:p>
          <a:p>
            <a:r>
              <a:rPr lang="en-IN" sz="2000" dirty="0"/>
              <a:t>A custom build GAN is used to do the task.  How does the model operate?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8C846-B3F0-4E97-B026-D72521DE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58" y="3633849"/>
            <a:ext cx="6689290" cy="29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918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E601-6C43-43F7-B8C5-BEAAA558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GANs for 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2772-BB34-48B0-92E1-F8622D277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780467"/>
            <a:ext cx="9829800" cy="3859742"/>
          </a:xfrm>
        </p:spPr>
        <p:txBody>
          <a:bodyPr>
            <a:no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 (Body)"/>
              </a:rPr>
              <a:t>In a nutshell, we'll tell the generator to make faces without providing any extra information.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 (Body)"/>
              </a:rPr>
              <a:t> Simultaneously, we'll provide the discriminator of the existing faces in the dataset and ask it to determine whether the images generated by the Generator are authentic. 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 (Body)"/>
              </a:rPr>
              <a:t>Initially, the Generator will produce poor photos that the Discriminator will immediately flag as wrong with a lower confidence score along with deviation. 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 (Body)"/>
              </a:rPr>
              <a:t>As a result of the decreased deviation from the true photos, the Generator will learn to fool the Discriminator after receiving enough data from it. 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 (Body)"/>
              </a:rPr>
              <a:t>As a result, we'll have a good generative model that can produce very realistic results. </a:t>
            </a:r>
            <a:endParaRPr lang="en-IN" sz="2400" dirty="0">
              <a:latin typeface="Avenir Next LT Pro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9025-2A2D-4C90-833C-C611D86D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8C24A88-2C0A-4D8E-9991-7915AD221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1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60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5D41-CB34-470B-BB13-DD5F1CCE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Images from CelebA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19CFB-9641-427A-85F8-1F65A795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BF0018-C400-46CD-A199-2E2AE38045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650" y="1946976"/>
            <a:ext cx="4780949" cy="468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C58E02B-2A97-449A-BCD5-05F5A43E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1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D57E-F865-4CC8-A073-B046A4E9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Generated Images from Model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C199D-74BC-4DA5-A85E-2316C3E4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B36BE8E-2EDE-45DC-97D6-71B675F8F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1"/>
            <a:ext cx="1086592" cy="5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if">
            <a:extLst>
              <a:ext uri="{FF2B5EF4-FFF2-40B4-BE49-F238E27FC236}">
                <a16:creationId xmlns:a16="http://schemas.microsoft.com/office/drawing/2014/main" id="{A31D9DD2-CF0B-4AA1-8A11-F57CE0545E3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435" y="1489386"/>
            <a:ext cx="5419165" cy="541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6083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529</TotalTime>
  <Words>832</Words>
  <Application>Microsoft Office PowerPoint</Application>
  <PresentationFormat>Widescreen</PresentationFormat>
  <Paragraphs>104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Avenir Next LT Pro</vt:lpstr>
      <vt:lpstr>Avenir Next LT Pro (Body)</vt:lpstr>
      <vt:lpstr>Bradley Hand ITC</vt:lpstr>
      <vt:lpstr>Calibri</vt:lpstr>
      <vt:lpstr>French Script MT</vt:lpstr>
      <vt:lpstr>Tw Cen MT</vt:lpstr>
      <vt:lpstr>var( --e-global-typography-primary-font-family )</vt:lpstr>
      <vt:lpstr>ShapesVTI</vt:lpstr>
      <vt:lpstr>Deep Image Generation from Generative Adversarial Networks</vt:lpstr>
      <vt:lpstr>5th Runner up in HACK-A-ROO SPRING 2022  </vt:lpstr>
      <vt:lpstr>Problem Statement</vt:lpstr>
      <vt:lpstr>Image Generation using Generative Adversarial Networks(GANs) </vt:lpstr>
      <vt:lpstr>Hack - Solution</vt:lpstr>
      <vt:lpstr>Model 1: Deep Fake Face Image Generations</vt:lpstr>
      <vt:lpstr>Image GANs for Faces</vt:lpstr>
      <vt:lpstr>Sample Images from CelebA Dataset</vt:lpstr>
      <vt:lpstr>Generated Images from Model 1</vt:lpstr>
      <vt:lpstr>PowerPoint Presentation</vt:lpstr>
      <vt:lpstr>Model 2: Context-based Image Generation from VQ-GAN and CLIP.</vt:lpstr>
      <vt:lpstr>Generated Images from Model 2</vt:lpstr>
      <vt:lpstr>Output After only 100 Iterations…. </vt:lpstr>
      <vt:lpstr>UI – Main dashboard</vt:lpstr>
      <vt:lpstr>Image Generator VQ-GAN and CLIP Interface</vt:lpstr>
      <vt:lpstr>Image Generator VQ-GAN and CLIP Interface - Output</vt:lpstr>
      <vt:lpstr>Various Outputs</vt:lpstr>
      <vt:lpstr>Implementation</vt:lpstr>
      <vt:lpstr>Conclusion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Generation from Generative Adversarial Networks</dc:title>
  <dc:creator>kalluri vinayreddy</dc:creator>
  <cp:lastModifiedBy>kalluri vinayreddy</cp:lastModifiedBy>
  <cp:revision>121</cp:revision>
  <dcterms:created xsi:type="dcterms:W3CDTF">2022-04-11T17:17:58Z</dcterms:created>
  <dcterms:modified xsi:type="dcterms:W3CDTF">2022-05-08T19:16:44Z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